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56" r:id="rId3"/>
    <p:sldId id="258" r:id="rId4"/>
    <p:sldId id="259" r:id="rId5"/>
    <p:sldId id="260" r:id="rId6"/>
    <p:sldId id="266"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37"/>
    <p:restoredTop sz="85455"/>
  </p:normalViewPr>
  <p:slideViewPr>
    <p:cSldViewPr snapToGrid="0" snapToObjects="1">
      <p:cViewPr>
        <p:scale>
          <a:sx n="59" d="100"/>
          <a:sy n="59" d="100"/>
        </p:scale>
        <p:origin x="1016" y="-32"/>
      </p:cViewPr>
      <p:guideLst/>
    </p:cSldViewPr>
  </p:slideViewPr>
  <p:notesTextViewPr>
    <p:cViewPr>
      <p:scale>
        <a:sx n="1" d="1"/>
        <a:sy n="1" d="1"/>
      </p:scale>
      <p:origin x="0" y="0"/>
    </p:cViewPr>
  </p:notesTextViewPr>
  <p:notesViewPr>
    <p:cSldViewPr snapToGrid="0" snapToObjects="1">
      <p:cViewPr varScale="1">
        <p:scale>
          <a:sx n="48" d="100"/>
          <a:sy n="48" d="100"/>
        </p:scale>
        <p:origin x="3208"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84E29-9E45-C642-995A-C79F7CDE6F51}"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050A4-EB69-6742-B5FD-F7E0FAA97ADB}" type="slidenum">
              <a:rPr lang="en-US" smtClean="0"/>
              <a:t>‹#›</a:t>
            </a:fld>
            <a:endParaRPr lang="en-US"/>
          </a:p>
        </p:txBody>
      </p:sp>
    </p:spTree>
    <p:extLst>
      <p:ext uri="{BB962C8B-B14F-4D97-AF65-F5344CB8AC3E}">
        <p14:creationId xmlns:p14="http://schemas.microsoft.com/office/powerpoint/2010/main" val="93864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050A4-EB69-6742-B5FD-F7E0FAA97ADB}" type="slidenum">
              <a:rPr lang="en-US" smtClean="0"/>
              <a:t>1</a:t>
            </a:fld>
            <a:endParaRPr lang="en-US"/>
          </a:p>
        </p:txBody>
      </p:sp>
    </p:spTree>
    <p:extLst>
      <p:ext uri="{BB962C8B-B14F-4D97-AF65-F5344CB8AC3E}">
        <p14:creationId xmlns:p14="http://schemas.microsoft.com/office/powerpoint/2010/main" val="80366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Heavenly Father, Thank You for happiness. Thank You that You are interested in our happiness and want me to live in Your presence where there is fullness of joy. Help me to live in that knowledge and banish the negative thoughts that sometimes plague me. Lord, let nothing steal my joy and peace. I choose today to trust You and to accept the happiness You offer.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10</a:t>
            </a:fld>
            <a:endParaRPr lang="en-US"/>
          </a:p>
        </p:txBody>
      </p:sp>
    </p:spTree>
    <p:extLst>
      <p:ext uri="{BB962C8B-B14F-4D97-AF65-F5344CB8AC3E}">
        <p14:creationId xmlns:p14="http://schemas.microsoft.com/office/powerpoint/2010/main" val="8169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HAPPY WOMAN</a:t>
            </a:r>
            <a:endParaRPr lang="en-US" dirty="0"/>
          </a:p>
        </p:txBody>
      </p:sp>
      <p:sp>
        <p:nvSpPr>
          <p:cNvPr id="4" name="Slide Number Placeholder 3"/>
          <p:cNvSpPr>
            <a:spLocks noGrp="1"/>
          </p:cNvSpPr>
          <p:nvPr>
            <p:ph type="sldNum" sz="quarter" idx="10"/>
          </p:nvPr>
        </p:nvSpPr>
        <p:spPr/>
        <p:txBody>
          <a:bodyPr/>
          <a:lstStyle/>
          <a:p>
            <a:fld id="{A4D050A4-EB69-6742-B5FD-F7E0FAA97ADB}" type="slidenum">
              <a:rPr lang="en-US" smtClean="0"/>
              <a:t>2</a:t>
            </a:fld>
            <a:endParaRPr lang="en-US"/>
          </a:p>
        </p:txBody>
      </p:sp>
    </p:spTree>
    <p:extLst>
      <p:ext uri="{BB962C8B-B14F-4D97-AF65-F5344CB8AC3E}">
        <p14:creationId xmlns:p14="http://schemas.microsoft.com/office/powerpoint/2010/main" val="170030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“You will show me the path of life;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 Your presence is fullness of joy;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Your right hand are pleasures forevermore.”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Psalm 16:11, </a:t>
            </a:r>
            <a:r>
              <a:rPr lang="en-US" sz="1200" i="1" kern="1200" dirty="0" smtClean="0">
                <a:solidFill>
                  <a:schemeClr val="tx1"/>
                </a:solidFill>
                <a:effectLst/>
                <a:latin typeface="+mn-lt"/>
                <a:ea typeface="+mn-ea"/>
                <a:cs typeface="+mn-cs"/>
              </a:rPr>
              <a:t>NKJV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3</a:t>
            </a:fld>
            <a:endParaRPr lang="en-US"/>
          </a:p>
        </p:txBody>
      </p:sp>
    </p:spTree>
    <p:extLst>
      <p:ext uri="{BB962C8B-B14F-4D97-AF65-F5344CB8AC3E}">
        <p14:creationId xmlns:p14="http://schemas.microsoft.com/office/powerpoint/2010/main" val="38302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many things in life that can take away our happiness and steal our joy. But we can make a choice whether or not to allow this to happen to us. We can </a:t>
            </a:r>
            <a:r>
              <a:rPr lang="en-US" sz="1200" i="1" kern="1200" dirty="0" smtClean="0">
                <a:solidFill>
                  <a:schemeClr val="tx1"/>
                </a:solidFill>
                <a:effectLst/>
                <a:latin typeface="+mn-lt"/>
                <a:ea typeface="+mn-ea"/>
                <a:cs typeface="+mn-cs"/>
              </a:rPr>
              <a:t>choose</a:t>
            </a:r>
            <a:r>
              <a:rPr lang="en-US" sz="1200" kern="1200" dirty="0" smtClean="0">
                <a:solidFill>
                  <a:schemeClr val="tx1"/>
                </a:solidFill>
                <a:effectLst/>
                <a:latin typeface="+mn-lt"/>
                <a:ea typeface="+mn-ea"/>
                <a:cs typeface="+mn-cs"/>
              </a:rPr>
              <a:t> to be happy and find our peace and joy in knowing and trusting God. At times we will need to consult a professional person to help us make those right choices, but at every turn we can trust God to see us through. In this lesson there are practical guidelines to help us understand how to be happy. As you read and follow the suggestions, let your happiness flow. Determine to be positive, not negative.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God’s Word says, “You make known to me the path of life; you fill me with joy in your presence, with eternal pleasures at your right hand”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(Psalm 16:11).</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Bianca Rothschild had every reason to be unhappy and bitter. At the end of World War II, she was the only survivor from a large family. All the others had died in concentration camps. She herself had suffered greatly—broken ribs and wrist, mangled leg, back injured when a guard stomped on her with his heavy boots. During one air raid, she ran outside and prayed for a bomb to kill her. When she finally survived, she wondered what purpose God had for her. One day she read, “We have a right to the joy of giving so others may receive. We can give material things, we can give moral support, we can give a friendly ear, and best of all, we can give love.” She chose the way of love, asking God to help her. After the war she moved to the USA where she became the “Sunshine Lady” in her community, sending hundreds of get well cards to sick people in her town and beyond. She chose to be happy and positive, rather than bitter or negative.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4</a:t>
            </a:fld>
            <a:endParaRPr lang="en-US"/>
          </a:p>
        </p:txBody>
      </p:sp>
    </p:spTree>
    <p:extLst>
      <p:ext uri="{BB962C8B-B14F-4D97-AF65-F5344CB8AC3E}">
        <p14:creationId xmlns:p14="http://schemas.microsoft.com/office/powerpoint/2010/main" val="81056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the circumstances of life hang over us like a dense fog. Do we have no control, no choice? Why do we so often get off course? What keeps us from being happy and positive?  How can we stay on course and not be negative? Here are four biblical principles: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God understands our feelings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faced similar trials. He longed for human acceptance. He suffered emotional pain, injustice, rejection, loneliness and grief. He cried. (See Hebrews 4:15; John 11:35.)</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Contact with God transforms negative emotions.</a:t>
            </a:r>
            <a:r>
              <a:rPr lang="en-US" sz="1200" kern="1200" dirty="0" smtClean="0">
                <a:solidFill>
                  <a:schemeClr val="tx1"/>
                </a:solidFill>
                <a:effectLst/>
                <a:latin typeface="+mn-lt"/>
                <a:ea typeface="+mn-ea"/>
                <a:cs typeface="+mn-cs"/>
              </a:rPr>
              <a:t> Jesus has a balm for every emotional sore spot. He can give us joy for our depression and peace for our pain. He can give love for our hatred and relief for our bitterness. He has hope for our despair and acceptance to apply to our low self-worth. (See Isaiah 61:3.)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God can supply our emotional needs.</a:t>
            </a:r>
            <a:r>
              <a:rPr lang="en-US" sz="1200" kern="1200" dirty="0" smtClean="0">
                <a:solidFill>
                  <a:schemeClr val="tx1"/>
                </a:solidFill>
                <a:effectLst/>
                <a:latin typeface="+mn-lt"/>
                <a:ea typeface="+mn-ea"/>
                <a:cs typeface="+mn-cs"/>
              </a:rPr>
              <a:t> Many women have struggled for years, trying to do and be everything. They have searched many sources but found no emotional fulfilment. Only God can supply all our needs, the emotional as well as the physical. He can husband us and supply us with love, acceptance, comfort, and security. (Philippians 4:19; Isaiah 54:5).</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Feelings follow actions.</a:t>
            </a:r>
            <a:r>
              <a:rPr lang="en-US" sz="1200" kern="1200" dirty="0" smtClean="0">
                <a:solidFill>
                  <a:schemeClr val="tx1"/>
                </a:solidFill>
                <a:effectLst/>
                <a:latin typeface="+mn-lt"/>
                <a:ea typeface="+mn-ea"/>
                <a:cs typeface="+mn-cs"/>
              </a:rPr>
              <a:t> Positive feelings follow positive actions. We can ask the Lord to replace our negative feelings about a person or a situation with positive feelings and love. Then we can step out in faith. (See 2 Chronicles 20:20-22.)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5</a:t>
            </a:fld>
            <a:endParaRPr lang="en-US"/>
          </a:p>
        </p:txBody>
      </p:sp>
    </p:spTree>
    <p:extLst>
      <p:ext uri="{BB962C8B-B14F-4D97-AF65-F5344CB8AC3E}">
        <p14:creationId xmlns:p14="http://schemas.microsoft.com/office/powerpoint/2010/main" val="169415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1751"/>
            <a:ext cx="2513013" cy="1884760"/>
          </a:xfrm>
        </p:spPr>
      </p:sp>
      <p:sp>
        <p:nvSpPr>
          <p:cNvPr id="3" name="Notes Placeholder 2"/>
          <p:cNvSpPr>
            <a:spLocks noGrp="1"/>
          </p:cNvSpPr>
          <p:nvPr>
            <p:ph type="body" idx="1"/>
          </p:nvPr>
        </p:nvSpPr>
        <p:spPr>
          <a:xfrm>
            <a:off x="685800" y="2491069"/>
            <a:ext cx="5486400" cy="3600450"/>
          </a:xfrm>
        </p:spPr>
        <p:txBody>
          <a:bodyPr/>
          <a:lstStyle/>
          <a:p>
            <a:r>
              <a:rPr lang="en-US" sz="1200" b="1" kern="1200" dirty="0" smtClean="0">
                <a:solidFill>
                  <a:schemeClr val="tx1"/>
                </a:solidFill>
                <a:effectLst/>
                <a:latin typeface="+mn-lt"/>
                <a:ea typeface="+mn-ea"/>
                <a:cs typeface="+mn-cs"/>
              </a:rPr>
              <a:t>COPING WITH EMOTIONAL PAIN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Six practical suggestions to cope with emotional pain and loneliness, turning sadness into happiness: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  Nature.</a:t>
            </a:r>
            <a:r>
              <a:rPr lang="en-US" sz="1200" kern="1200" dirty="0" smtClean="0">
                <a:solidFill>
                  <a:schemeClr val="tx1"/>
                </a:solidFill>
                <a:effectLst/>
                <a:latin typeface="+mn-lt"/>
                <a:ea typeface="+mn-ea"/>
                <a:cs typeface="+mn-cs"/>
              </a:rPr>
              <a:t> Walk in nature and talk with God. Learn to identify birds and plants. Breathe deeply.</a:t>
            </a:r>
          </a:p>
          <a:p>
            <a:pPr marL="228600" indent="-228600">
              <a:buAutoNum type="arabicPeriod" startAt="2"/>
            </a:pPr>
            <a:r>
              <a:rPr lang="en-US" sz="1200" b="1" kern="1200" dirty="0" smtClean="0">
                <a:solidFill>
                  <a:schemeClr val="tx1"/>
                </a:solidFill>
                <a:effectLst/>
                <a:latin typeface="+mn-lt"/>
                <a:ea typeface="+mn-ea"/>
                <a:cs typeface="+mn-cs"/>
              </a:rPr>
              <a:t>Singing.</a:t>
            </a:r>
            <a:r>
              <a:rPr lang="en-US" sz="1200" kern="1200" dirty="0" smtClean="0">
                <a:solidFill>
                  <a:schemeClr val="tx1"/>
                </a:solidFill>
                <a:effectLst/>
                <a:latin typeface="+mn-lt"/>
                <a:ea typeface="+mn-ea"/>
                <a:cs typeface="+mn-cs"/>
              </a:rPr>
              <a:t> Sing praise songs, prayer hymns, or add your own words to familiar tunes.</a:t>
            </a:r>
          </a:p>
          <a:p>
            <a:pPr marL="228600" indent="-228600">
              <a:buAutoNum type="arabicPeriod" startAt="3"/>
            </a:pPr>
            <a:r>
              <a:rPr lang="en-US" sz="1200" b="1" kern="1200" dirty="0" smtClean="0">
                <a:solidFill>
                  <a:schemeClr val="tx1"/>
                </a:solidFill>
                <a:effectLst/>
                <a:latin typeface="+mn-lt"/>
                <a:ea typeface="+mn-ea"/>
                <a:cs typeface="+mn-cs"/>
              </a:rPr>
              <a:t>Helping others.</a:t>
            </a:r>
            <a:r>
              <a:rPr lang="en-US" sz="1200" kern="1200" dirty="0" smtClean="0">
                <a:solidFill>
                  <a:schemeClr val="tx1"/>
                </a:solidFill>
                <a:effectLst/>
                <a:latin typeface="+mn-lt"/>
                <a:ea typeface="+mn-ea"/>
                <a:cs typeface="+mn-cs"/>
              </a:rPr>
              <a:t> Visit others worse off than yourself. Visit the sick, the old, and shut-ins. Let them know you care.</a:t>
            </a:r>
          </a:p>
          <a:p>
            <a:pPr marL="228600" indent="-228600">
              <a:buAutoNum type="arabicPeriod" startAt="4"/>
            </a:pPr>
            <a:r>
              <a:rPr lang="en-US" sz="1200" b="1" kern="1200" dirty="0" smtClean="0">
                <a:solidFill>
                  <a:schemeClr val="tx1"/>
                </a:solidFill>
                <a:effectLst/>
                <a:latin typeface="+mn-lt"/>
                <a:ea typeface="+mn-ea"/>
                <a:cs typeface="+mn-cs"/>
              </a:rPr>
              <a:t>Exercise.</a:t>
            </a:r>
            <a:r>
              <a:rPr lang="en-US" sz="1200" kern="1200" dirty="0" smtClean="0">
                <a:solidFill>
                  <a:schemeClr val="tx1"/>
                </a:solidFill>
                <a:effectLst/>
                <a:latin typeface="+mn-lt"/>
                <a:ea typeface="+mn-ea"/>
                <a:cs typeface="+mn-cs"/>
              </a:rPr>
              <a:t> When angry or depressed, walking and other exercise can boost your mood.</a:t>
            </a:r>
          </a:p>
          <a:p>
            <a:pPr marL="228600" indent="-228600">
              <a:buAutoNum type="arabicPeriod" startAt="5"/>
            </a:pPr>
            <a:r>
              <a:rPr lang="en-US" sz="1200" b="1" kern="1200" dirty="0" smtClean="0">
                <a:solidFill>
                  <a:schemeClr val="tx1"/>
                </a:solidFill>
                <a:effectLst/>
                <a:latin typeface="+mn-lt"/>
                <a:ea typeface="+mn-ea"/>
                <a:cs typeface="+mn-cs"/>
              </a:rPr>
              <a:t>Learning.</a:t>
            </a:r>
            <a:r>
              <a:rPr lang="en-US" sz="1200" kern="1200" dirty="0" smtClean="0">
                <a:solidFill>
                  <a:schemeClr val="tx1"/>
                </a:solidFill>
                <a:effectLst/>
                <a:latin typeface="+mn-lt"/>
                <a:ea typeface="+mn-ea"/>
                <a:cs typeface="+mn-cs"/>
              </a:rPr>
              <a:t> Take the focus off problems by learning something new. Enroll in a class or study on your own.</a:t>
            </a:r>
          </a:p>
          <a:p>
            <a:r>
              <a:rPr lang="en-US" sz="1200" b="1" kern="1200" dirty="0" smtClean="0">
                <a:solidFill>
                  <a:schemeClr val="tx1"/>
                </a:solidFill>
                <a:effectLst/>
                <a:latin typeface="+mn-lt"/>
                <a:ea typeface="+mn-ea"/>
                <a:cs typeface="+mn-cs"/>
              </a:rPr>
              <a:t>6.  Journaling.</a:t>
            </a:r>
            <a:r>
              <a:rPr lang="en-US" sz="1200" kern="1200" dirty="0" smtClean="0">
                <a:solidFill>
                  <a:schemeClr val="tx1"/>
                </a:solidFill>
                <a:effectLst/>
                <a:latin typeface="+mn-lt"/>
                <a:ea typeface="+mn-ea"/>
                <a:cs typeface="+mn-cs"/>
              </a:rPr>
              <a:t> Write out prayers. Insight and strength often come when we write our thoughts.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story of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Ten Boom is a wonderful example of what God can do with our negative emotions.  Whenever she thought of the cruel guard at the </a:t>
            </a:r>
            <a:r>
              <a:rPr lang="en-US" sz="1200" kern="1200" dirty="0" err="1" smtClean="0">
                <a:solidFill>
                  <a:schemeClr val="tx1"/>
                </a:solidFill>
                <a:effectLst/>
                <a:latin typeface="+mn-lt"/>
                <a:ea typeface="+mn-ea"/>
                <a:cs typeface="+mn-cs"/>
              </a:rPr>
              <a:t>Ravensbruck</a:t>
            </a:r>
            <a:r>
              <a:rPr lang="en-US" sz="1200" kern="1200" dirty="0" smtClean="0">
                <a:solidFill>
                  <a:schemeClr val="tx1"/>
                </a:solidFill>
                <a:effectLst/>
                <a:latin typeface="+mn-lt"/>
                <a:ea typeface="+mn-ea"/>
                <a:cs typeface="+mn-cs"/>
              </a:rPr>
              <a:t> concentration camp, she felt hatred and said, “I can never forgive him.” But eventually God spoke to her heart and told her to write to him. Deciding to obey God and try to forgive, she wrote that letter. However, seeing him in person two years later was very different. After she had spoken to a large crowd, he had come forward to speak to her. He stuck out his hand and said, “Fine message. How good to know that all our sins are at the bottom of the sea.” Instantly she recognized him and was horrified. He did not remember her but she remembered him. He asked for forgiveness for the cruel things he had done. She prayed silently, not wanting to shake his hand. But she thought she could at least begin the process by lifting her hand. As she did so, God supplied forgiveness which flowed through her.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6</a:t>
            </a:fld>
            <a:endParaRPr lang="en-US"/>
          </a:p>
        </p:txBody>
      </p:sp>
    </p:spTree>
    <p:extLst>
      <p:ext uri="{BB962C8B-B14F-4D97-AF65-F5344CB8AC3E}">
        <p14:creationId xmlns:p14="http://schemas.microsoft.com/office/powerpoint/2010/main" val="107591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412" y="349624"/>
            <a:ext cx="2375647" cy="1781735"/>
          </a:xfrm>
        </p:spPr>
      </p:sp>
      <p:sp>
        <p:nvSpPr>
          <p:cNvPr id="3" name="Notes Placeholder 2"/>
          <p:cNvSpPr>
            <a:spLocks noGrp="1"/>
          </p:cNvSpPr>
          <p:nvPr>
            <p:ph type="body" idx="1"/>
          </p:nvPr>
        </p:nvSpPr>
        <p:spPr>
          <a:xfrm>
            <a:off x="443754" y="2302806"/>
            <a:ext cx="5486400" cy="3183592"/>
          </a:xfrm>
        </p:spPr>
        <p:txBody>
          <a:bodyPr/>
          <a:lstStyle/>
          <a:p>
            <a:r>
              <a:rPr lang="en-US" sz="1100" b="1" kern="1200" dirty="0" smtClean="0">
                <a:solidFill>
                  <a:schemeClr val="tx1"/>
                </a:solidFill>
                <a:effectLst/>
                <a:latin typeface="+mn-lt"/>
                <a:ea typeface="+mn-ea"/>
                <a:cs typeface="+mn-cs"/>
              </a:rPr>
              <a:t>RATE YOURSELF</a:t>
            </a: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Below is a list of </a:t>
            </a:r>
            <a:r>
              <a:rPr lang="en-US" sz="1100" i="1" kern="1200" dirty="0" smtClean="0">
                <a:solidFill>
                  <a:schemeClr val="tx1"/>
                </a:solidFill>
                <a:effectLst/>
                <a:latin typeface="+mn-lt"/>
                <a:ea typeface="+mn-ea"/>
                <a:cs typeface="+mn-cs"/>
              </a:rPr>
              <a:t>negative </a:t>
            </a:r>
            <a:r>
              <a:rPr lang="en-US" sz="1100" kern="1200" dirty="0" smtClean="0">
                <a:solidFill>
                  <a:schemeClr val="tx1"/>
                </a:solidFill>
                <a:effectLst/>
                <a:latin typeface="+mn-lt"/>
                <a:ea typeface="+mn-ea"/>
                <a:cs typeface="+mn-cs"/>
              </a:rPr>
              <a:t>emotions. Put a check beside those you are feeling now or have felt recently.</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Frustration				Anger					Rage</a:t>
            </a:r>
          </a:p>
          <a:p>
            <a:r>
              <a:rPr lang="en-US" sz="1100" kern="1200" dirty="0" smtClean="0">
                <a:solidFill>
                  <a:schemeClr val="tx1"/>
                </a:solidFill>
                <a:effectLst/>
                <a:latin typeface="+mn-lt"/>
                <a:ea typeface="+mn-ea"/>
                <a:cs typeface="+mn-cs"/>
              </a:rPr>
              <a:t>Envy				Jealousy				                   Hatred</a:t>
            </a:r>
          </a:p>
          <a:p>
            <a:r>
              <a:rPr lang="en-US" sz="1100" kern="1200" dirty="0" smtClean="0">
                <a:solidFill>
                  <a:schemeClr val="tx1"/>
                </a:solidFill>
                <a:effectLst/>
                <a:latin typeface="+mn-lt"/>
                <a:ea typeface="+mn-ea"/>
                <a:cs typeface="+mn-cs"/>
              </a:rPr>
              <a:t>Pessimism				Fear					Anxiety</a:t>
            </a:r>
          </a:p>
          <a:p>
            <a:r>
              <a:rPr lang="en-US" sz="1100" kern="1200" dirty="0" smtClean="0">
                <a:solidFill>
                  <a:schemeClr val="tx1"/>
                </a:solidFill>
                <a:effectLst/>
                <a:latin typeface="+mn-lt"/>
                <a:ea typeface="+mn-ea"/>
                <a:cs typeface="+mn-cs"/>
              </a:rPr>
              <a:t>Self-pity				Discouragement			                   Depression</a:t>
            </a:r>
          </a:p>
          <a:p>
            <a:r>
              <a:rPr lang="en-US" sz="1100" kern="1200" dirty="0" smtClean="0">
                <a:solidFill>
                  <a:schemeClr val="tx1"/>
                </a:solidFill>
                <a:effectLst/>
                <a:latin typeface="+mn-lt"/>
                <a:ea typeface="+mn-ea"/>
                <a:cs typeface="+mn-cs"/>
              </a:rPr>
              <a:t>Regret				Shame					Guilt</a:t>
            </a:r>
          </a:p>
          <a:p>
            <a:r>
              <a:rPr lang="en-US" sz="1100" kern="1200" dirty="0" smtClean="0">
                <a:solidFill>
                  <a:schemeClr val="tx1"/>
                </a:solidFill>
                <a:effectLst/>
                <a:latin typeface="+mn-lt"/>
                <a:ea typeface="+mn-ea"/>
                <a:cs typeface="+mn-cs"/>
              </a:rPr>
              <a:t>Grief				Bitterness				                    Low self-worth</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Following is a list of </a:t>
            </a:r>
            <a:r>
              <a:rPr lang="en-US" sz="1100" u="sng" kern="1200" dirty="0" smtClean="0">
                <a:solidFill>
                  <a:schemeClr val="tx1"/>
                </a:solidFill>
                <a:effectLst/>
                <a:latin typeface="+mn-lt"/>
                <a:ea typeface="+mn-ea"/>
                <a:cs typeface="+mn-cs"/>
              </a:rPr>
              <a:t>positive</a:t>
            </a:r>
            <a:r>
              <a:rPr lang="en-US" sz="1100" kern="1200" dirty="0" smtClean="0">
                <a:solidFill>
                  <a:schemeClr val="tx1"/>
                </a:solidFill>
                <a:effectLst/>
                <a:latin typeface="+mn-lt"/>
                <a:ea typeface="+mn-ea"/>
                <a:cs typeface="+mn-cs"/>
              </a:rPr>
              <a:t> emotions. Which ones do you feel in particular need of at the present time?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Love					Understanding		</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Compassion</a:t>
            </a:r>
          </a:p>
          <a:p>
            <a:r>
              <a:rPr lang="en-US" sz="1100" kern="1200" dirty="0" smtClean="0">
                <a:solidFill>
                  <a:schemeClr val="tx1"/>
                </a:solidFill>
                <a:effectLst/>
                <a:latin typeface="+mn-lt"/>
                <a:ea typeface="+mn-ea"/>
                <a:cs typeface="+mn-cs"/>
              </a:rPr>
              <a:t>Peace					Forgiveness				Acceptance</a:t>
            </a:r>
          </a:p>
          <a:p>
            <a:r>
              <a:rPr lang="en-US" sz="1100" kern="1200" dirty="0" smtClean="0">
                <a:solidFill>
                  <a:schemeClr val="tx1"/>
                </a:solidFill>
                <a:effectLst/>
                <a:latin typeface="+mn-lt"/>
                <a:ea typeface="+mn-ea"/>
                <a:cs typeface="+mn-cs"/>
              </a:rPr>
              <a:t>Joy					Patience				Tolerance</a:t>
            </a:r>
          </a:p>
          <a:p>
            <a:r>
              <a:rPr lang="en-US" sz="1100" kern="1200" dirty="0" smtClean="0">
                <a:solidFill>
                  <a:schemeClr val="tx1"/>
                </a:solidFill>
                <a:effectLst/>
                <a:latin typeface="+mn-lt"/>
                <a:ea typeface="+mn-ea"/>
                <a:cs typeface="+mn-cs"/>
              </a:rPr>
              <a:t>Trust					Tranquility				Security</a:t>
            </a:r>
          </a:p>
          <a:p>
            <a:r>
              <a:rPr lang="en-US" sz="1100" kern="1200" dirty="0" smtClean="0">
                <a:solidFill>
                  <a:schemeClr val="tx1"/>
                </a:solidFill>
                <a:effectLst/>
                <a:latin typeface="+mn-lt"/>
                <a:ea typeface="+mn-ea"/>
                <a:cs typeface="+mn-cs"/>
              </a:rPr>
              <a:t>Happiness				 	Expectancy				  Hope</a:t>
            </a:r>
          </a:p>
          <a:p>
            <a:r>
              <a:rPr lang="en-US" sz="1100" kern="1200" dirty="0" smtClean="0">
                <a:solidFill>
                  <a:schemeClr val="tx1"/>
                </a:solidFill>
                <a:effectLst/>
                <a:latin typeface="+mn-lt"/>
                <a:ea typeface="+mn-ea"/>
                <a:cs typeface="+mn-cs"/>
              </a:rPr>
              <a:t>Strength					Power					</a:t>
            </a:r>
          </a:p>
          <a:p>
            <a:r>
              <a:rPr lang="en-US" sz="1100" kern="1200" dirty="0" smtClean="0">
                <a:solidFill>
                  <a:schemeClr val="tx1"/>
                </a:solidFill>
                <a:effectLst/>
                <a:latin typeface="+mn-lt"/>
                <a:ea typeface="+mn-ea"/>
                <a:cs typeface="+mn-cs"/>
              </a:rPr>
              <a:t>Self-control</a:t>
            </a:r>
          </a:p>
          <a:p>
            <a:r>
              <a:rPr lang="en-US" sz="1100" kern="1200" dirty="0" smtClean="0">
                <a:solidFill>
                  <a:schemeClr val="tx1"/>
                </a:solidFill>
                <a:effectLst/>
                <a:latin typeface="+mn-lt"/>
                <a:ea typeface="+mn-ea"/>
                <a:cs typeface="+mn-cs"/>
              </a:rPr>
              <a:t>High self-worth				Assertiveness			Adventure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7</a:t>
            </a:fld>
            <a:endParaRPr lang="en-US"/>
          </a:p>
        </p:txBody>
      </p:sp>
    </p:spTree>
    <p:extLst>
      <p:ext uri="{BB962C8B-B14F-4D97-AF65-F5344CB8AC3E}">
        <p14:creationId xmlns:p14="http://schemas.microsoft.com/office/powerpoint/2010/main" val="203560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PERSONAL GROWTH EXERCISES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Search for Bible verses that promise the positive emotions you need. Look up the promises in various versions. Type or write out these promises on cards and put them in strategic places where you can read them often.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Try paraphrasing Bible promises. Put your name in the verse at appropriate places. What message is God giving you in that verse? Write in your journal what you hear Him saying to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Psalms are full of references to emotions. Read through a psalm, underlining negative emotions in one color and positive emotions in a contrasting color.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Choose an incident from the life of a Biblical woman. Read of her experience in Scripture and in E. G. White’s writings. Try to imagine the emotions she was experiencing in that situation. How would you have felt if you had been in her shoes? How did she deal with her negative emotions?  What can you learn from her experience?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 the last chapter,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Rejoicing in the Lord,” in </a:t>
            </a:r>
            <a:r>
              <a:rPr lang="en-US" sz="1200" i="1" kern="1200" dirty="0" smtClean="0">
                <a:solidFill>
                  <a:schemeClr val="tx1"/>
                </a:solidFill>
                <a:effectLst/>
                <a:latin typeface="+mn-lt"/>
                <a:ea typeface="+mn-ea"/>
                <a:cs typeface="+mn-cs"/>
              </a:rPr>
              <a:t>Steps to Christ.</a:t>
            </a:r>
            <a:r>
              <a:rPr lang="en-US" sz="1200" kern="1200" dirty="0" smtClean="0">
                <a:solidFill>
                  <a:schemeClr val="tx1"/>
                </a:solidFill>
                <a:effectLst/>
                <a:latin typeface="+mn-lt"/>
                <a:ea typeface="+mn-ea"/>
                <a:cs typeface="+mn-cs"/>
              </a:rPr>
              <a:t> Make a list of positive actions we can take when dealing with negative emotions.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8</a:t>
            </a:fld>
            <a:endParaRPr lang="en-US"/>
          </a:p>
        </p:txBody>
      </p:sp>
    </p:spTree>
    <p:extLst>
      <p:ext uri="{BB962C8B-B14F-4D97-AF65-F5344CB8AC3E}">
        <p14:creationId xmlns:p14="http://schemas.microsoft.com/office/powerpoint/2010/main" val="95558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God’s help we can choose to replace negative emotions with positive ones.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050A4-EB69-6742-B5FD-F7E0FAA97ADB}" type="slidenum">
              <a:rPr lang="en-US" smtClean="0"/>
              <a:t>9</a:t>
            </a:fld>
            <a:endParaRPr lang="en-US"/>
          </a:p>
        </p:txBody>
      </p:sp>
    </p:spTree>
    <p:extLst>
      <p:ext uri="{BB962C8B-B14F-4D97-AF65-F5344CB8AC3E}">
        <p14:creationId xmlns:p14="http://schemas.microsoft.com/office/powerpoint/2010/main" val="181008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0B050D-DCDD-DA43-817C-81F2B3FF6E9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176022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0B050D-DCDD-DA43-817C-81F2B3FF6E9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4196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0B050D-DCDD-DA43-817C-81F2B3FF6E9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147602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0B050D-DCDD-DA43-817C-81F2B3FF6E9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44922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B050D-DCDD-DA43-817C-81F2B3FF6E9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172014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0B050D-DCDD-DA43-817C-81F2B3FF6E91}"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103602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0B050D-DCDD-DA43-817C-81F2B3FF6E91}"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66410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0B050D-DCDD-DA43-817C-81F2B3FF6E91}"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121561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B050D-DCDD-DA43-817C-81F2B3FF6E91}"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18754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B050D-DCDD-DA43-817C-81F2B3FF6E91}"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30453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B050D-DCDD-DA43-817C-81F2B3FF6E91}"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70350-C343-D64B-AE55-0ED3873F2117}" type="slidenum">
              <a:rPr lang="en-US" smtClean="0"/>
              <a:t>‹#›</a:t>
            </a:fld>
            <a:endParaRPr lang="en-US"/>
          </a:p>
        </p:txBody>
      </p:sp>
    </p:spTree>
    <p:extLst>
      <p:ext uri="{BB962C8B-B14F-4D97-AF65-F5344CB8AC3E}">
        <p14:creationId xmlns:p14="http://schemas.microsoft.com/office/powerpoint/2010/main" val="784935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B050D-DCDD-DA43-817C-81F2B3FF6E91}"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70350-C343-D64B-AE55-0ED3873F2117}" type="slidenum">
              <a:rPr lang="en-US" smtClean="0"/>
              <a:t>‹#›</a:t>
            </a:fld>
            <a:endParaRPr lang="en-US"/>
          </a:p>
        </p:txBody>
      </p:sp>
    </p:spTree>
    <p:extLst>
      <p:ext uri="{BB962C8B-B14F-4D97-AF65-F5344CB8AC3E}">
        <p14:creationId xmlns:p14="http://schemas.microsoft.com/office/powerpoint/2010/main" val="1123103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609" y="3612995"/>
            <a:ext cx="634568" cy="443900"/>
          </a:xfrm>
          <a:prstGeom prst="rect">
            <a:avLst/>
          </a:prstGeom>
        </p:spPr>
      </p:pic>
    </p:spTree>
    <p:extLst>
      <p:ext uri="{BB962C8B-B14F-4D97-AF65-F5344CB8AC3E}">
        <p14:creationId xmlns:p14="http://schemas.microsoft.com/office/powerpoint/2010/main" val="148415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28650" y="1257751"/>
            <a:ext cx="7886700" cy="1325563"/>
          </a:xfrm>
        </p:spPr>
        <p:txBody>
          <a:bodyPr>
            <a:normAutofit/>
          </a:bodyPr>
          <a:lstStyle/>
          <a:p>
            <a:pPr algn="ctr"/>
            <a:r>
              <a:rPr lang="en-US" sz="4000" b="1" dirty="0">
                <a:solidFill>
                  <a:srgbClr val="7030A0"/>
                </a:solidFill>
                <a:latin typeface="+mn-lt"/>
              </a:rPr>
              <a:t>MY PRAYER FOR TODAY</a:t>
            </a:r>
            <a:endParaRPr lang="en-US" sz="4000" dirty="0">
              <a:solidFill>
                <a:srgbClr val="7030A0"/>
              </a:solidFill>
              <a:latin typeface="+mn-lt"/>
            </a:endParaRPr>
          </a:p>
        </p:txBody>
      </p:sp>
      <p:sp>
        <p:nvSpPr>
          <p:cNvPr id="3" name="Content Placeholder 2"/>
          <p:cNvSpPr>
            <a:spLocks noGrp="1"/>
          </p:cNvSpPr>
          <p:nvPr>
            <p:ph idx="1"/>
          </p:nvPr>
        </p:nvSpPr>
        <p:spPr>
          <a:xfrm>
            <a:off x="650421" y="2718254"/>
            <a:ext cx="7886700" cy="3639004"/>
          </a:xfrm>
        </p:spPr>
        <p:txBody>
          <a:bodyPr>
            <a:normAutofit/>
          </a:bodyPr>
          <a:lstStyle/>
          <a:p>
            <a:pPr marL="0" indent="0" algn="ctr">
              <a:buNone/>
            </a:pPr>
            <a:r>
              <a:rPr lang="en-US" dirty="0"/>
              <a:t>Dear Heavenly Father, Thank You for happiness. Thank You that You are interested in our happiness and want me to live in Your presence where there is fullness of joy. Help me to live in that knowledge and banish the negative thoughts that sometimes plague me. Lord, let nothing steal my joy and peace. I choose today to trust You and to accept the happiness You offer.</a:t>
            </a:r>
          </a:p>
        </p:txBody>
      </p:sp>
    </p:spTree>
    <p:extLst>
      <p:ext uri="{BB962C8B-B14F-4D97-AF65-F5344CB8AC3E}">
        <p14:creationId xmlns:p14="http://schemas.microsoft.com/office/powerpoint/2010/main" val="18846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Subtitle 2"/>
          <p:cNvSpPr>
            <a:spLocks noGrp="1"/>
          </p:cNvSpPr>
          <p:nvPr>
            <p:ph type="subTitle" idx="1"/>
          </p:nvPr>
        </p:nvSpPr>
        <p:spPr>
          <a:xfrm>
            <a:off x="1143000" y="5130543"/>
            <a:ext cx="6858000" cy="1655762"/>
          </a:xfrm>
        </p:spPr>
        <p:txBody>
          <a:bodyPr>
            <a:normAutofit/>
          </a:bodyPr>
          <a:lstStyle/>
          <a:p>
            <a:r>
              <a:rPr lang="en-US" sz="4000" b="1" dirty="0">
                <a:solidFill>
                  <a:srgbClr val="FF8AD8"/>
                </a:solidFill>
              </a:rPr>
              <a:t>A </a:t>
            </a:r>
            <a:r>
              <a:rPr lang="en-US" sz="4000" b="1" i="1" dirty="0" smtClean="0">
                <a:solidFill>
                  <a:srgbClr val="FF8AD8"/>
                </a:solidFill>
                <a:latin typeface="Palatino Linotype" charset="0"/>
                <a:ea typeface="Palatino Linotype" charset="0"/>
                <a:cs typeface="Palatino Linotype" charset="0"/>
              </a:rPr>
              <a:t>Happy </a:t>
            </a:r>
            <a:r>
              <a:rPr lang="en-US" sz="4000" b="1" dirty="0" smtClean="0">
                <a:solidFill>
                  <a:srgbClr val="FF8AD8"/>
                </a:solidFill>
              </a:rPr>
              <a:t>Woman: </a:t>
            </a:r>
            <a:r>
              <a:rPr lang="en-US" sz="3600" b="1" i="1" dirty="0" smtClean="0">
                <a:solidFill>
                  <a:schemeClr val="bg1"/>
                </a:solidFill>
                <a:latin typeface="Palatino Linotype" charset="0"/>
                <a:ea typeface="Palatino Linotype" charset="0"/>
                <a:cs typeface="Palatino Linotype" charset="0"/>
              </a:rPr>
              <a:t>Lesson 6</a:t>
            </a:r>
            <a:endParaRPr lang="en-US" sz="3600"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26670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3110138"/>
            <a:ext cx="7886700" cy="2419803"/>
          </a:xfrm>
        </p:spPr>
        <p:txBody>
          <a:bodyPr>
            <a:normAutofit/>
          </a:bodyPr>
          <a:lstStyle/>
          <a:p>
            <a:pPr marL="0" indent="0" algn="ctr">
              <a:lnSpc>
                <a:spcPct val="100000"/>
              </a:lnSpc>
              <a:buNone/>
            </a:pPr>
            <a:r>
              <a:rPr lang="en-US" sz="3200" i="1" dirty="0"/>
              <a:t>“You will show me the path of life; </a:t>
            </a:r>
            <a:endParaRPr lang="en-US" sz="3200" dirty="0"/>
          </a:p>
          <a:p>
            <a:pPr marL="0" indent="0" algn="ctr">
              <a:lnSpc>
                <a:spcPct val="100000"/>
              </a:lnSpc>
              <a:buNone/>
            </a:pPr>
            <a:r>
              <a:rPr lang="en-US" sz="3200" i="1" dirty="0"/>
              <a:t>In Your presence is fullness of joy;</a:t>
            </a:r>
            <a:endParaRPr lang="en-US" sz="3200" dirty="0"/>
          </a:p>
          <a:p>
            <a:pPr marL="0" indent="0" algn="ctr">
              <a:lnSpc>
                <a:spcPct val="100000"/>
              </a:lnSpc>
              <a:buNone/>
            </a:pPr>
            <a:r>
              <a:rPr lang="en-US" sz="3200" i="1" dirty="0"/>
              <a:t>At Your right hand are pleasures forevermore.”</a:t>
            </a:r>
            <a:endParaRPr lang="en-US" sz="3200" dirty="0"/>
          </a:p>
          <a:p>
            <a:pPr marL="0" indent="0" algn="ctr">
              <a:lnSpc>
                <a:spcPct val="100000"/>
              </a:lnSpc>
              <a:buNone/>
            </a:pPr>
            <a:r>
              <a:rPr lang="en-US" dirty="0"/>
              <a:t>Psalm 16:11, </a:t>
            </a:r>
            <a:r>
              <a:rPr lang="en-US" i="1" dirty="0"/>
              <a:t>NKJV</a:t>
            </a:r>
            <a:endParaRPr lang="en-US" dirty="0"/>
          </a:p>
        </p:txBody>
      </p:sp>
    </p:spTree>
    <p:extLst>
      <p:ext uri="{BB962C8B-B14F-4D97-AF65-F5344CB8AC3E}">
        <p14:creationId xmlns:p14="http://schemas.microsoft.com/office/powerpoint/2010/main" val="105429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848879"/>
            <a:ext cx="7886700" cy="3290662"/>
          </a:xfrm>
        </p:spPr>
        <p:txBody>
          <a:bodyPr>
            <a:normAutofit/>
          </a:bodyPr>
          <a:lstStyle/>
          <a:p>
            <a:pPr marL="0" indent="0" algn="ctr">
              <a:lnSpc>
                <a:spcPct val="100000"/>
              </a:lnSpc>
              <a:buNone/>
            </a:pPr>
            <a:r>
              <a:rPr lang="en-US" sz="3200" dirty="0"/>
              <a:t>There are many things in life that can take away our happiness and steal our joy. But we can make a choice whether or not to allow this to happen to us. We can </a:t>
            </a:r>
            <a:r>
              <a:rPr lang="en-US" sz="3200" b="1" i="1" dirty="0">
                <a:solidFill>
                  <a:srgbClr val="7030A0"/>
                </a:solidFill>
              </a:rPr>
              <a:t>choose</a:t>
            </a:r>
            <a:r>
              <a:rPr lang="en-US" sz="3200" b="1" dirty="0">
                <a:solidFill>
                  <a:srgbClr val="7030A0"/>
                </a:solidFill>
              </a:rPr>
              <a:t> </a:t>
            </a:r>
            <a:r>
              <a:rPr lang="en-US" sz="3200" dirty="0"/>
              <a:t>to be happy and find our peace and joy in knowing and trusting God</a:t>
            </a:r>
          </a:p>
        </p:txBody>
      </p:sp>
    </p:spTree>
    <p:extLst>
      <p:ext uri="{BB962C8B-B14F-4D97-AF65-F5344CB8AC3E}">
        <p14:creationId xmlns:p14="http://schemas.microsoft.com/office/powerpoint/2010/main" val="113719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715734" y="2891972"/>
            <a:ext cx="7886700" cy="3098799"/>
          </a:xfrm>
        </p:spPr>
        <p:txBody>
          <a:bodyPr>
            <a:noAutofit/>
          </a:bodyPr>
          <a:lstStyle/>
          <a:p>
            <a:pPr marL="514350" indent="-514350">
              <a:lnSpc>
                <a:spcPct val="100000"/>
              </a:lnSpc>
              <a:buFont typeface="+mj-lt"/>
              <a:buAutoNum type="arabicPeriod"/>
            </a:pPr>
            <a:r>
              <a:rPr lang="en-US" sz="3200" b="1" dirty="0" smtClean="0"/>
              <a:t>God </a:t>
            </a:r>
            <a:r>
              <a:rPr lang="en-US" sz="3200" b="1" i="1" dirty="0">
                <a:solidFill>
                  <a:srgbClr val="7030A0"/>
                </a:solidFill>
              </a:rPr>
              <a:t>understands</a:t>
            </a:r>
            <a:r>
              <a:rPr lang="en-US" sz="3200" b="1" dirty="0"/>
              <a:t> our </a:t>
            </a:r>
            <a:r>
              <a:rPr lang="en-US" sz="3200" b="1" dirty="0" smtClean="0"/>
              <a:t>feelings</a:t>
            </a:r>
          </a:p>
          <a:p>
            <a:pPr marL="514350" indent="-514350">
              <a:lnSpc>
                <a:spcPct val="100000"/>
              </a:lnSpc>
              <a:buFont typeface="+mj-lt"/>
              <a:buAutoNum type="arabicPeriod"/>
            </a:pPr>
            <a:r>
              <a:rPr lang="en-US" sz="3200" b="1" dirty="0" smtClean="0"/>
              <a:t>Contact </a:t>
            </a:r>
            <a:r>
              <a:rPr lang="en-US" sz="3200" b="1" dirty="0"/>
              <a:t>with God </a:t>
            </a:r>
            <a:r>
              <a:rPr lang="en-US" sz="3200" b="1" i="1" dirty="0">
                <a:solidFill>
                  <a:srgbClr val="7030A0"/>
                </a:solidFill>
              </a:rPr>
              <a:t>transforms</a:t>
            </a:r>
            <a:r>
              <a:rPr lang="en-US" sz="3200" b="1" dirty="0"/>
              <a:t> negative emotions.</a:t>
            </a:r>
            <a:r>
              <a:rPr lang="en-US" sz="3200" dirty="0"/>
              <a:t>  </a:t>
            </a:r>
          </a:p>
          <a:p>
            <a:pPr marL="514350" indent="-514350">
              <a:lnSpc>
                <a:spcPct val="100000"/>
              </a:lnSpc>
              <a:buFont typeface="+mj-lt"/>
              <a:buAutoNum type="arabicPeriod"/>
            </a:pPr>
            <a:r>
              <a:rPr lang="en-US" sz="3200" b="1" dirty="0" smtClean="0"/>
              <a:t>God </a:t>
            </a:r>
            <a:r>
              <a:rPr lang="en-US" sz="3200" b="1" dirty="0"/>
              <a:t>can </a:t>
            </a:r>
            <a:r>
              <a:rPr lang="en-US" sz="3200" b="1" i="1" dirty="0">
                <a:solidFill>
                  <a:srgbClr val="7030A0"/>
                </a:solidFill>
              </a:rPr>
              <a:t>supply</a:t>
            </a:r>
            <a:r>
              <a:rPr lang="en-US" sz="3200" b="1" dirty="0"/>
              <a:t> our emotional needs.</a:t>
            </a:r>
            <a:r>
              <a:rPr lang="en-US" sz="3200" dirty="0"/>
              <a:t> </a:t>
            </a:r>
          </a:p>
          <a:p>
            <a:pPr marL="514350" indent="-514350">
              <a:lnSpc>
                <a:spcPct val="100000"/>
              </a:lnSpc>
              <a:buFont typeface="+mj-lt"/>
              <a:buAutoNum type="arabicPeriod"/>
            </a:pPr>
            <a:r>
              <a:rPr lang="en-US" sz="3200" b="1" dirty="0" smtClean="0"/>
              <a:t>Feelings </a:t>
            </a:r>
            <a:r>
              <a:rPr lang="en-US" sz="3200" b="1" dirty="0"/>
              <a:t>follow </a:t>
            </a:r>
            <a:r>
              <a:rPr lang="en-US" sz="3200" b="1" i="1" dirty="0">
                <a:solidFill>
                  <a:srgbClr val="7030A0"/>
                </a:solidFill>
              </a:rPr>
              <a:t>actions.</a:t>
            </a:r>
            <a:r>
              <a:rPr lang="en-US" sz="3200" dirty="0"/>
              <a:t> </a:t>
            </a:r>
          </a:p>
        </p:txBody>
      </p:sp>
    </p:spTree>
    <p:extLst>
      <p:ext uri="{BB962C8B-B14F-4D97-AF65-F5344CB8AC3E}">
        <p14:creationId xmlns:p14="http://schemas.microsoft.com/office/powerpoint/2010/main" val="53729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lstStyle/>
          <a:p>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434189" y="2718252"/>
            <a:ext cx="5184323" cy="4351338"/>
          </a:xfrm>
        </p:spPr>
        <p:txBody>
          <a:bodyPr>
            <a:normAutofit/>
          </a:bodyPr>
          <a:lstStyle/>
          <a:p>
            <a:pPr marL="514350" indent="-514350">
              <a:buFont typeface="+mj-lt"/>
              <a:buAutoNum type="arabicPeriod"/>
            </a:pPr>
            <a:r>
              <a:rPr lang="en-US" sz="3200" dirty="0" smtClean="0"/>
              <a:t>Nature</a:t>
            </a:r>
          </a:p>
          <a:p>
            <a:pPr marL="514350" indent="-514350">
              <a:buFont typeface="+mj-lt"/>
              <a:buAutoNum type="arabicPeriod"/>
            </a:pPr>
            <a:r>
              <a:rPr lang="en-US" sz="3200" dirty="0" smtClean="0"/>
              <a:t>Singing</a:t>
            </a:r>
          </a:p>
          <a:p>
            <a:pPr marL="514350" indent="-514350">
              <a:buFont typeface="+mj-lt"/>
              <a:buAutoNum type="arabicPeriod"/>
            </a:pPr>
            <a:r>
              <a:rPr lang="en-US" sz="3200" dirty="0" smtClean="0"/>
              <a:t>Helping others</a:t>
            </a:r>
          </a:p>
          <a:p>
            <a:pPr marL="514350" indent="-514350">
              <a:buFont typeface="+mj-lt"/>
              <a:buAutoNum type="arabicPeriod"/>
            </a:pPr>
            <a:r>
              <a:rPr lang="en-US" sz="3200" dirty="0" smtClean="0"/>
              <a:t>Exercise</a:t>
            </a:r>
          </a:p>
          <a:p>
            <a:pPr marL="514350" indent="-514350">
              <a:buFont typeface="+mj-lt"/>
              <a:buAutoNum type="arabicPeriod"/>
            </a:pPr>
            <a:r>
              <a:rPr lang="en-US" sz="3200" dirty="0" smtClean="0"/>
              <a:t>Learning</a:t>
            </a:r>
          </a:p>
          <a:p>
            <a:pPr marL="514350" indent="-514350">
              <a:buFont typeface="+mj-lt"/>
              <a:buAutoNum type="arabicPeriod"/>
            </a:pPr>
            <a:r>
              <a:rPr lang="en-US" sz="3200" dirty="0" smtClean="0"/>
              <a:t>Journaling</a:t>
            </a:r>
          </a:p>
          <a:p>
            <a:pPr marL="514350" indent="-514350">
              <a:buFont typeface="+mj-lt"/>
              <a:buAutoNum type="arabicPeriod"/>
            </a:pPr>
            <a:endParaRPr lang="en-US" sz="3200" dirty="0"/>
          </a:p>
          <a:p>
            <a:pPr marL="514350" indent="-514350">
              <a:buFont typeface="+mj-lt"/>
              <a:buAutoNum type="arabicPeriod"/>
            </a:pPr>
            <a:endParaRPr lang="en-US" sz="3200" dirty="0"/>
          </a:p>
        </p:txBody>
      </p:sp>
      <p:sp>
        <p:nvSpPr>
          <p:cNvPr id="4" name="Rectangle 3"/>
          <p:cNvSpPr/>
          <p:nvPr/>
        </p:nvSpPr>
        <p:spPr>
          <a:xfrm>
            <a:off x="1006870" y="917797"/>
            <a:ext cx="3959482" cy="1323439"/>
          </a:xfrm>
          <a:prstGeom prst="rect">
            <a:avLst/>
          </a:prstGeom>
        </p:spPr>
        <p:txBody>
          <a:bodyPr wrap="none">
            <a:spAutoFit/>
          </a:bodyPr>
          <a:lstStyle/>
          <a:p>
            <a:pPr algn="ctr"/>
            <a:r>
              <a:rPr lang="en-US" sz="4000" b="1" dirty="0">
                <a:solidFill>
                  <a:schemeClr val="bg1"/>
                </a:solidFill>
              </a:rPr>
              <a:t>COPING WITH </a:t>
            </a:r>
            <a:endParaRPr lang="en-US" sz="4000" b="1" dirty="0" smtClean="0">
              <a:solidFill>
                <a:schemeClr val="bg1"/>
              </a:solidFill>
            </a:endParaRPr>
          </a:p>
          <a:p>
            <a:pPr algn="ctr"/>
            <a:r>
              <a:rPr lang="en-US" sz="4000" b="1" dirty="0" smtClean="0">
                <a:solidFill>
                  <a:schemeClr val="bg1"/>
                </a:solidFill>
              </a:rPr>
              <a:t>EMOTIONAL </a:t>
            </a:r>
            <a:r>
              <a:rPr lang="en-US" sz="4000" b="1" dirty="0">
                <a:solidFill>
                  <a:schemeClr val="bg1"/>
                </a:solidFill>
              </a:rPr>
              <a:t>PAIN</a:t>
            </a:r>
            <a:endParaRPr lang="en-US" sz="4000" dirty="0">
              <a:solidFill>
                <a:schemeClr val="bg1"/>
              </a:solidFill>
            </a:endParaRPr>
          </a:p>
        </p:txBody>
      </p:sp>
    </p:spTree>
    <p:extLst>
      <p:ext uri="{BB962C8B-B14F-4D97-AF65-F5344CB8AC3E}">
        <p14:creationId xmlns:p14="http://schemas.microsoft.com/office/powerpoint/2010/main" val="200059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214209"/>
            <a:ext cx="7886700" cy="1325563"/>
          </a:xfrm>
        </p:spPr>
        <p:txBody>
          <a:bodyPr>
            <a:normAutofit/>
          </a:bodyPr>
          <a:lstStyle/>
          <a:p>
            <a:r>
              <a:rPr lang="en-US" sz="4000" b="1" dirty="0" smtClean="0">
                <a:solidFill>
                  <a:schemeClr val="bg1"/>
                </a:solidFill>
                <a:latin typeface="+mn-lt"/>
              </a:rPr>
              <a:t>Rate Yourself</a:t>
            </a:r>
            <a:endParaRPr lang="en-US" sz="4000" b="1" dirty="0">
              <a:solidFill>
                <a:schemeClr val="bg1"/>
              </a:solidFill>
              <a:latin typeface="+mn-lt"/>
            </a:endParaRPr>
          </a:p>
        </p:txBody>
      </p:sp>
      <p:sp>
        <p:nvSpPr>
          <p:cNvPr id="3" name="Content Placeholder 2"/>
          <p:cNvSpPr>
            <a:spLocks noGrp="1"/>
          </p:cNvSpPr>
          <p:nvPr>
            <p:ph idx="1"/>
          </p:nvPr>
        </p:nvSpPr>
        <p:spPr>
          <a:xfrm>
            <a:off x="628650" y="3088367"/>
            <a:ext cx="7886700" cy="2398032"/>
          </a:xfrm>
        </p:spPr>
        <p:txBody>
          <a:bodyPr>
            <a:normAutofit/>
          </a:bodyPr>
          <a:lstStyle/>
          <a:p>
            <a:pPr marL="0" indent="0" algn="ctr">
              <a:lnSpc>
                <a:spcPct val="100000"/>
              </a:lnSpc>
              <a:buNone/>
            </a:pPr>
            <a:r>
              <a:rPr lang="en-US" sz="3200" dirty="0"/>
              <a:t>Below is a list of </a:t>
            </a:r>
            <a:r>
              <a:rPr lang="en-US" sz="3200" b="1" i="1" dirty="0">
                <a:solidFill>
                  <a:srgbClr val="7030A0"/>
                </a:solidFill>
              </a:rPr>
              <a:t>negative </a:t>
            </a:r>
            <a:r>
              <a:rPr lang="en-US" sz="3200" b="1" dirty="0">
                <a:solidFill>
                  <a:srgbClr val="7030A0"/>
                </a:solidFill>
              </a:rPr>
              <a:t>emotions</a:t>
            </a:r>
            <a:r>
              <a:rPr lang="en-US" sz="3200" dirty="0"/>
              <a:t>. Put a check beside those you are feeling now or have felt recently.</a:t>
            </a:r>
          </a:p>
          <a:p>
            <a:pPr marL="0" indent="0" algn="ctr">
              <a:lnSpc>
                <a:spcPct val="100000"/>
              </a:lnSpc>
              <a:buNone/>
            </a:pPr>
            <a:r>
              <a:rPr lang="en-US" sz="3200" dirty="0"/>
              <a:t> </a:t>
            </a:r>
          </a:p>
        </p:txBody>
      </p:sp>
    </p:spTree>
    <p:extLst>
      <p:ext uri="{BB962C8B-B14F-4D97-AF65-F5344CB8AC3E}">
        <p14:creationId xmlns:p14="http://schemas.microsoft.com/office/powerpoint/2010/main" val="60506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766" y="996499"/>
            <a:ext cx="7886700" cy="1325563"/>
          </a:xfrm>
        </p:spPr>
        <p:txBody>
          <a:bodyPr>
            <a:normAutofit/>
          </a:bodyPr>
          <a:lstStyle/>
          <a:p>
            <a:r>
              <a:rPr lang="en-US" sz="4000" b="1" dirty="0">
                <a:solidFill>
                  <a:schemeClr val="bg1"/>
                </a:solidFill>
                <a:latin typeface="+mn-lt"/>
              </a:rPr>
              <a:t>PERSONAL </a:t>
            </a:r>
            <a:r>
              <a:rPr lang="en-US" sz="4000" b="1" dirty="0" smtClean="0">
                <a:solidFill>
                  <a:schemeClr val="bg1"/>
                </a:solidFill>
                <a:latin typeface="+mn-lt"/>
              </a:rPr>
              <a:t>GROWTH</a:t>
            </a:r>
            <a:br>
              <a:rPr lang="en-US" sz="4000" b="1" dirty="0" smtClean="0">
                <a:solidFill>
                  <a:schemeClr val="bg1"/>
                </a:solidFill>
                <a:latin typeface="+mn-lt"/>
              </a:rPr>
            </a:br>
            <a:r>
              <a:rPr lang="en-US" sz="4000" b="1" dirty="0" smtClean="0">
                <a:solidFill>
                  <a:schemeClr val="bg1"/>
                </a:solidFill>
                <a:latin typeface="+mn-lt"/>
              </a:rPr>
              <a:t>EXERCISES</a:t>
            </a:r>
            <a:endParaRPr lang="en-US" sz="4000" dirty="0">
              <a:solidFill>
                <a:schemeClr val="bg1"/>
              </a:solidFill>
              <a:latin typeface="+mn-lt"/>
            </a:endParaRPr>
          </a:p>
        </p:txBody>
      </p:sp>
      <p:sp>
        <p:nvSpPr>
          <p:cNvPr id="3" name="Content Placeholder 2"/>
          <p:cNvSpPr>
            <a:spLocks noGrp="1"/>
          </p:cNvSpPr>
          <p:nvPr>
            <p:ph idx="1"/>
          </p:nvPr>
        </p:nvSpPr>
        <p:spPr>
          <a:xfrm>
            <a:off x="585108" y="2914192"/>
            <a:ext cx="7886700" cy="2267405"/>
          </a:xfrm>
        </p:spPr>
        <p:txBody>
          <a:bodyPr/>
          <a:lstStyle/>
          <a:p>
            <a:pPr marL="514350" indent="-514350">
              <a:lnSpc>
                <a:spcPct val="100000"/>
              </a:lnSpc>
              <a:buFont typeface="+mj-lt"/>
              <a:buAutoNum type="arabicPeriod"/>
            </a:pPr>
            <a:r>
              <a:rPr lang="en-US" smtClean="0"/>
              <a:t>Search </a:t>
            </a:r>
            <a:r>
              <a:rPr lang="en-US" dirty="0"/>
              <a:t>for Bible verses that promise the positive emotions you need. Look up the promises in various versions. Type or write out these promises on cards and put them in strategic places where you can read them often.</a:t>
            </a:r>
          </a:p>
        </p:txBody>
      </p:sp>
    </p:spTree>
    <p:extLst>
      <p:ext uri="{BB962C8B-B14F-4D97-AF65-F5344CB8AC3E}">
        <p14:creationId xmlns:p14="http://schemas.microsoft.com/office/powerpoint/2010/main" val="36731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279521"/>
            <a:ext cx="7886700" cy="1325563"/>
          </a:xfrm>
        </p:spPr>
        <p:txBody>
          <a:bodyPr>
            <a:normAutofit/>
          </a:bodyPr>
          <a:lstStyle/>
          <a:p>
            <a:r>
              <a:rPr lang="en-US" sz="4000" b="1" dirty="0">
                <a:solidFill>
                  <a:schemeClr val="bg1"/>
                </a:solidFill>
                <a:latin typeface="+mn-lt"/>
              </a:rPr>
              <a:t>SUCCESS PRINCIPLE</a:t>
            </a:r>
            <a:endParaRPr lang="en-US" sz="4000" dirty="0">
              <a:solidFill>
                <a:schemeClr val="bg1"/>
              </a:solidFill>
              <a:latin typeface="+mn-lt"/>
            </a:endParaRPr>
          </a:p>
        </p:txBody>
      </p:sp>
      <p:sp>
        <p:nvSpPr>
          <p:cNvPr id="3" name="Content Placeholder 2"/>
          <p:cNvSpPr>
            <a:spLocks noGrp="1"/>
          </p:cNvSpPr>
          <p:nvPr>
            <p:ph idx="1"/>
          </p:nvPr>
        </p:nvSpPr>
        <p:spPr>
          <a:xfrm>
            <a:off x="1042305" y="3088366"/>
            <a:ext cx="6207579" cy="2702833"/>
          </a:xfrm>
        </p:spPr>
        <p:txBody>
          <a:bodyPr>
            <a:noAutofit/>
          </a:bodyPr>
          <a:lstStyle/>
          <a:p>
            <a:pPr marL="0" indent="0" algn="ctr">
              <a:lnSpc>
                <a:spcPct val="120000"/>
              </a:lnSpc>
              <a:buNone/>
            </a:pPr>
            <a:r>
              <a:rPr lang="en-US" sz="3200" dirty="0"/>
              <a:t>With God’s help we can choose to replace negative emotions with positive ones.</a:t>
            </a:r>
          </a:p>
        </p:txBody>
      </p:sp>
    </p:spTree>
    <p:extLst>
      <p:ext uri="{BB962C8B-B14F-4D97-AF65-F5344CB8AC3E}">
        <p14:creationId xmlns:p14="http://schemas.microsoft.com/office/powerpoint/2010/main" val="1488552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506</Words>
  <Application>Microsoft Macintosh PowerPoint</Application>
  <PresentationFormat>On-screen Show (4:3)</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Calibri Light</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 </vt:lpstr>
      <vt:lpstr>Rate Yourself</vt:lpstr>
      <vt:lpstr>PERSONAL GROWTH EXERCISES</vt:lpstr>
      <vt:lpstr>SUCCESS PRINCIPLE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8</cp:revision>
  <dcterms:created xsi:type="dcterms:W3CDTF">2016-03-01T19:37:55Z</dcterms:created>
  <dcterms:modified xsi:type="dcterms:W3CDTF">2016-03-04T16:54:50Z</dcterms:modified>
</cp:coreProperties>
</file>